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4"/>
  </p:sldMasterIdLst>
  <p:notesMasterIdLst>
    <p:notesMasterId r:id="rId14"/>
  </p:notesMasterIdLst>
  <p:sldIdLst>
    <p:sldId id="256" r:id="rId5"/>
    <p:sldId id="257" r:id="rId6"/>
    <p:sldId id="259" r:id="rId7"/>
    <p:sldId id="267" r:id="rId8"/>
    <p:sldId id="268" r:id="rId9"/>
    <p:sldId id="269" r:id="rId10"/>
    <p:sldId id="260" r:id="rId11"/>
    <p:sldId id="265" r:id="rId12"/>
    <p:sldId id="262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F6144BA-C1E2-4156-858B-E00D8CB32038}" v="31" dt="2023-09-28T20:12:18.703"/>
    <p1510:client id="{5ADC7BCE-31BA-4EF5-B852-310C8FFA5CE4}" v="621" dt="2023-09-29T10:52:15.193"/>
    <p1510:client id="{D4E09398-BA9D-A4E5-321D-43B09975FD87}" v="4" dt="2023-09-28T19:43:01.588"/>
    <p1510:client id="{D7D2AF62-A4F4-40AB-B207-97C7C65A26D6}" v="575" dt="2023-09-29T11:29:00.12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-14" y="-2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BF971F-AFE5-4061-BA15-4F43696BD0C0}" type="datetimeFigureOut">
              <a:rPr lang="en-NL" smtClean="0"/>
              <a:t>28/09/2023</a:t>
            </a:fld>
            <a:endParaRPr lang="en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92A5D1-D14E-41A1-B418-6ABF920EA901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898128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92A5D1-D14E-41A1-B418-6ABF920EA901}" type="slidenum">
              <a:rPr lang="en-NL" smtClean="0"/>
              <a:t>1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3728881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/>
              <a:t>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92A5D1-D14E-41A1-B418-6ABF920EA901}" type="slidenum">
              <a:rPr lang="en-NL" smtClean="0"/>
              <a:t>2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6643673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92A5D1-D14E-41A1-B418-6ABF920EA901}" type="slidenum">
              <a:rPr lang="en-NL" smtClean="0"/>
              <a:t>3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1402191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92A5D1-D14E-41A1-B418-6ABF920EA901}" type="slidenum">
              <a:rPr lang="en-NL" smtClean="0"/>
              <a:t>4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9862286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92A5D1-D14E-41A1-B418-6ABF920EA901}" type="slidenum">
              <a:rPr lang="en-NL" smtClean="0"/>
              <a:t>7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1104870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92A5D1-D14E-41A1-B418-6ABF920EA901}" type="slidenum">
              <a:rPr lang="en-NL" smtClean="0"/>
              <a:t>8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1972508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92A5D1-D14E-41A1-B418-6ABF920EA901}" type="slidenum">
              <a:rPr lang="en-NL" smtClean="0"/>
              <a:t>9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1491723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6C4E57-9988-4907-A2C6-0BF131095B4C}" type="datetimeFigureOut">
              <a:rPr lang="nl-NL" smtClean="0"/>
              <a:t>28-9-2023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ECB74-E512-4D9E-AB02-F8EF4DB9310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243901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6C4E57-9988-4907-A2C6-0BF131095B4C}" type="datetimeFigureOut">
              <a:rPr lang="nl-NL" smtClean="0"/>
              <a:t>28-9-2023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ECB74-E512-4D9E-AB02-F8EF4DB9310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636672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6C4E57-9988-4907-A2C6-0BF131095B4C}" type="datetimeFigureOut">
              <a:rPr lang="nl-NL" smtClean="0"/>
              <a:t>28-9-2023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ECB74-E512-4D9E-AB02-F8EF4DB9310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015620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6C4E57-9988-4907-A2C6-0BF131095B4C}" type="datetimeFigureOut">
              <a:rPr lang="nl-NL" smtClean="0"/>
              <a:t>28-9-2023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ECB74-E512-4D9E-AB02-F8EF4DB9310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340481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6C4E57-9988-4907-A2C6-0BF131095B4C}" type="datetimeFigureOut">
              <a:rPr lang="nl-NL" smtClean="0"/>
              <a:t>28-9-2023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ECB74-E512-4D9E-AB02-F8EF4DB9310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89469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6C4E57-9988-4907-A2C6-0BF131095B4C}" type="datetimeFigureOut">
              <a:rPr lang="nl-NL" smtClean="0"/>
              <a:t>28-9-2023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ECB74-E512-4D9E-AB02-F8EF4DB9310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7493675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6C4E57-9988-4907-A2C6-0BF131095B4C}" type="datetimeFigureOut">
              <a:rPr lang="nl-NL" smtClean="0"/>
              <a:t>28-9-2023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ECB74-E512-4D9E-AB02-F8EF4DB9310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188896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6C4E57-9988-4907-A2C6-0BF131095B4C}" type="datetimeFigureOut">
              <a:rPr lang="nl-NL" smtClean="0"/>
              <a:t>28-9-2023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ECB74-E512-4D9E-AB02-F8EF4DB9310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959263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6C4E57-9988-4907-A2C6-0BF131095B4C}" type="datetimeFigureOut">
              <a:rPr lang="nl-NL" smtClean="0"/>
              <a:t>28-9-2023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ECB74-E512-4D9E-AB02-F8EF4DB9310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910051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6C4E57-9988-4907-A2C6-0BF131095B4C}" type="datetimeFigureOut">
              <a:rPr lang="nl-NL" smtClean="0"/>
              <a:t>28-9-2023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9F4ECB74-E512-4D9E-AB02-F8EF4DB9310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821324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6C4E57-9988-4907-A2C6-0BF131095B4C}" type="datetimeFigureOut">
              <a:rPr lang="nl-NL" smtClean="0"/>
              <a:t>28-9-2023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ECB74-E512-4D9E-AB02-F8EF4DB9310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626548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6C4E57-9988-4907-A2C6-0BF131095B4C}" type="datetimeFigureOut">
              <a:rPr lang="nl-NL" smtClean="0"/>
              <a:t>28-9-2023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ECB74-E512-4D9E-AB02-F8EF4DB9310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053166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6C4E57-9988-4907-A2C6-0BF131095B4C}" type="datetimeFigureOut">
              <a:rPr lang="nl-NL" smtClean="0"/>
              <a:t>28-9-2023</a:t>
            </a:fld>
            <a:endParaRPr lang="nl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ECB74-E512-4D9E-AB02-F8EF4DB9310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428180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6C4E57-9988-4907-A2C6-0BF131095B4C}" type="datetimeFigureOut">
              <a:rPr lang="nl-NL" smtClean="0"/>
              <a:t>28-9-2023</a:t>
            </a:fld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ECB74-E512-4D9E-AB02-F8EF4DB9310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348414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6C4E57-9988-4907-A2C6-0BF131095B4C}" type="datetimeFigureOut">
              <a:rPr lang="nl-NL" smtClean="0"/>
              <a:t>28-9-2023</a:t>
            </a:fld>
            <a:endParaRPr lang="nl-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ECB74-E512-4D9E-AB02-F8EF4DB9310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899107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6C4E57-9988-4907-A2C6-0BF131095B4C}" type="datetimeFigureOut">
              <a:rPr lang="nl-NL" smtClean="0"/>
              <a:t>28-9-2023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ECB74-E512-4D9E-AB02-F8EF4DB9310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541943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6C4E57-9988-4907-A2C6-0BF131095B4C}" type="datetimeFigureOut">
              <a:rPr lang="nl-NL" smtClean="0"/>
              <a:t>28-9-2023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ECB74-E512-4D9E-AB02-F8EF4DB9310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126186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FB6C4E57-9988-4907-A2C6-0BF131095B4C}" type="datetimeFigureOut">
              <a:rPr lang="nl-NL" smtClean="0"/>
              <a:t>28-9-2023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9F4ECB74-E512-4D9E-AB02-F8EF4DB9310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617854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Video 4" descr="Moving Gears">
            <a:extLst>
              <a:ext uri="{FF2B5EF4-FFF2-40B4-BE49-F238E27FC236}">
                <a16:creationId xmlns:a16="http://schemas.microsoft.com/office/drawing/2014/main" id="{196A72CB-CC07-5F6C-78AF-6B40C1AFC1A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r="1" b="285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B3DD0BF-3DEA-354C-3946-71C5CAD76F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0051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algn="ctr"/>
            <a:r>
              <a:rPr lang="nl-NL" sz="5200" dirty="0">
                <a:solidFill>
                  <a:schemeClr val="bg1"/>
                </a:solidFill>
              </a:rPr>
              <a:t>Abstract </a:t>
            </a:r>
            <a:r>
              <a:rPr lang="nl-NL" sz="5200" dirty="0" err="1">
                <a:solidFill>
                  <a:schemeClr val="bg1"/>
                </a:solidFill>
              </a:rPr>
              <a:t>Factory</a:t>
            </a:r>
            <a:endParaRPr lang="nl-NL" sz="5200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25F137-12BB-9C97-69DD-5186D0F35C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endParaRPr lang="nl-NL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6518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5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E1F1D-633D-7E97-D7E4-183DDF21CD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Wat is het?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3C6320-A073-4690-1A93-D1BF2C77CF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2106560"/>
            <a:ext cx="10018713" cy="3124201"/>
          </a:xfrm>
        </p:spPr>
        <p:txBody>
          <a:bodyPr/>
          <a:lstStyle/>
          <a:p>
            <a:pPr marL="0" indent="0">
              <a:buNone/>
            </a:pPr>
            <a:br>
              <a:rPr lang="en-US" b="0" i="0" dirty="0">
                <a:effectLst/>
                <a:latin typeface="Söhne"/>
              </a:rPr>
            </a:br>
            <a:endParaRPr lang="nl-NL" dirty="0"/>
          </a:p>
        </p:txBody>
      </p:sp>
      <p:pic>
        <p:nvPicPr>
          <p:cNvPr id="4" name="Picture 3" descr="Product families and their variants.">
            <a:extLst>
              <a:ext uri="{FF2B5EF4-FFF2-40B4-BE49-F238E27FC236}">
                <a16:creationId xmlns:a16="http://schemas.microsoft.com/office/drawing/2014/main" id="{8281DA94-7C6E-7ADE-3CB6-0B9E0246C9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8835" y="2569993"/>
            <a:ext cx="3540843" cy="2529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bstract Factory design pattern">
            <a:extLst>
              <a:ext uri="{FF2B5EF4-FFF2-40B4-BE49-F238E27FC236}">
                <a16:creationId xmlns:a16="http://schemas.microsoft.com/office/drawing/2014/main" id="{30153866-11CA-53D4-2C48-35EBF22FAFCE}"/>
              </a:ext>
            </a:extLst>
          </p:cNvPr>
          <p:cNvPicPr>
            <a:picLocks noGrp="1"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14408" y="2487072"/>
            <a:ext cx="3781082" cy="2363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26168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C616B3DC-C165-433D-9187-62DCC0E317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17" name="Freeform 6">
              <a:extLst>
                <a:ext uri="{FF2B5EF4-FFF2-40B4-BE49-F238E27FC236}">
                  <a16:creationId xmlns:a16="http://schemas.microsoft.com/office/drawing/2014/main" id="{97E1BF84-9824-4B0E-98DF-F0F7181DD0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endParaRPr lang="en-NL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A85FA340-7392-4303-9707-A12F45A46F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/>
            <a:lstStyle/>
            <a:p>
              <a:endParaRPr lang="en-NL"/>
            </a:p>
          </p:txBody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758A9051-2BD9-4868-8B84-344752FA2F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/>
            <a:lstStyle/>
            <a:p>
              <a:endParaRPr lang="en-NL"/>
            </a:p>
          </p:txBody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58264C49-3539-4CBD-8F11-1106C8B878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/>
            <a:lstStyle/>
            <a:p>
              <a:endParaRPr lang="en-NL"/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DE862133-5C7E-4B32-9786-0B33BC51A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endParaRPr lang="en-NL"/>
            </a:p>
          </p:txBody>
        </p:sp>
        <p:sp>
          <p:nvSpPr>
            <p:cNvPr id="22" name="Freeform 12">
              <a:extLst>
                <a:ext uri="{FF2B5EF4-FFF2-40B4-BE49-F238E27FC236}">
                  <a16:creationId xmlns:a16="http://schemas.microsoft.com/office/drawing/2014/main" id="{90925F6C-DF03-4707-9176-6049F049B5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/>
            <a:lstStyle/>
            <a:p>
              <a:endParaRPr lang="en-NL"/>
            </a:p>
          </p:txBody>
        </p:sp>
      </p:grp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A6073935-E043-4801-AF06-06093A9145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BC821C-699D-C954-A96B-B2E314876A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1742" y="648930"/>
            <a:ext cx="3461281" cy="33473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3700"/>
              <a:t>Klassendiagram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AC26FF4-D6F9-4A94-A837-D051A101ED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86714" y="-4763"/>
            <a:ext cx="5014912" cy="6862763"/>
            <a:chOff x="2928938" y="-4763"/>
            <a:chExt cx="5014912" cy="6862763"/>
          </a:xfrm>
        </p:grpSpPr>
        <p:sp>
          <p:nvSpPr>
            <p:cNvPr id="27" name="Freeform 6">
              <a:extLst>
                <a:ext uri="{FF2B5EF4-FFF2-40B4-BE49-F238E27FC236}">
                  <a16:creationId xmlns:a16="http://schemas.microsoft.com/office/drawing/2014/main" id="{EFFE501B-F9EC-4229-99D6-F39E38A71B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endParaRPr lang="en-NL"/>
            </a:p>
          </p:txBody>
        </p:sp>
        <p:sp>
          <p:nvSpPr>
            <p:cNvPr id="25" name="Freeform 7">
              <a:extLst>
                <a:ext uri="{FF2B5EF4-FFF2-40B4-BE49-F238E27FC236}">
                  <a16:creationId xmlns:a16="http://schemas.microsoft.com/office/drawing/2014/main" id="{B064C6A0-3DE4-4F4A-B650-78A628163E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/>
            <a:lstStyle/>
            <a:p>
              <a:endParaRPr lang="en-NL"/>
            </a:p>
          </p:txBody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43CD3E83-3D0D-40EE-B1A2-9C989EBF2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/>
            <a:lstStyle/>
            <a:p>
              <a:endParaRPr lang="en-NL"/>
            </a:p>
          </p:txBody>
        </p:sp>
        <p:sp>
          <p:nvSpPr>
            <p:cNvPr id="35" name="Freeform 26">
              <a:extLst>
                <a:ext uri="{FF2B5EF4-FFF2-40B4-BE49-F238E27FC236}">
                  <a16:creationId xmlns:a16="http://schemas.microsoft.com/office/drawing/2014/main" id="{71553909-760D-4B98-96A4-F9F48339AF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/>
            <a:lstStyle/>
            <a:p>
              <a:endParaRPr lang="en-NL"/>
            </a:p>
          </p:txBody>
        </p:sp>
        <p:sp>
          <p:nvSpPr>
            <p:cNvPr id="31" name="Freeform 27">
              <a:extLst>
                <a:ext uri="{FF2B5EF4-FFF2-40B4-BE49-F238E27FC236}">
                  <a16:creationId xmlns:a16="http://schemas.microsoft.com/office/drawing/2014/main" id="{1F006A6C-F843-49BC-AC84-89BD2AF586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endParaRPr lang="en-NL"/>
            </a:p>
          </p:txBody>
        </p:sp>
        <p:sp>
          <p:nvSpPr>
            <p:cNvPr id="32" name="Freeform 28">
              <a:extLst>
                <a:ext uri="{FF2B5EF4-FFF2-40B4-BE49-F238E27FC236}">
                  <a16:creationId xmlns:a16="http://schemas.microsoft.com/office/drawing/2014/main" id="{62AEE6F3-16F4-4944-8459-4D5EEA341D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/>
            <a:lstStyle/>
            <a:p>
              <a:endParaRPr lang="en-NL"/>
            </a:p>
          </p:txBody>
        </p:sp>
      </p:grpSp>
      <p:sp>
        <p:nvSpPr>
          <p:cNvPr id="34" name="Rounded Rectangle 16">
            <a:extLst>
              <a:ext uri="{FF2B5EF4-FFF2-40B4-BE49-F238E27FC236}">
                <a16:creationId xmlns:a16="http://schemas.microsoft.com/office/drawing/2014/main" id="{8D6B9972-4A81-4223-9901-0E559A1D5E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6693" y="648931"/>
            <a:ext cx="6854433" cy="5231964"/>
          </a:xfrm>
          <a:prstGeom prst="roundRect">
            <a:avLst>
              <a:gd name="adj" fmla="val 4834"/>
            </a:avLst>
          </a:prstGeom>
          <a:solidFill>
            <a:schemeClr val="bg1"/>
          </a:solidFill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diagram of a company&#10;&#10;Description automatically generated">
            <a:extLst>
              <a:ext uri="{FF2B5EF4-FFF2-40B4-BE49-F238E27FC236}">
                <a16:creationId xmlns:a16="http://schemas.microsoft.com/office/drawing/2014/main" id="{0F944CD6-1242-7145-67FF-A23A98CE6C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550" y="1214942"/>
            <a:ext cx="6202778" cy="4140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562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A023E4-2B95-3E27-6045-D664A1116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4177" y="366975"/>
            <a:ext cx="10018713" cy="598651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Opzetten</a:t>
            </a:r>
            <a:r>
              <a:rPr lang="en-US" dirty="0"/>
              <a:t> van de Factory’s</a:t>
            </a:r>
            <a:endParaRPr lang="en-NL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9A6F3D9-823D-0078-5856-9C8DE5316FF4}"/>
              </a:ext>
            </a:extLst>
          </p:cNvPr>
          <p:cNvSpPr txBox="1"/>
          <p:nvPr/>
        </p:nvSpPr>
        <p:spPr>
          <a:xfrm>
            <a:off x="1433512" y="2423196"/>
            <a:ext cx="4391555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internal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interface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IUIFactory</a:t>
            </a:r>
            <a:endParaRPr lang="en-US" sz="1400" dirty="0">
              <a:solidFill>
                <a:srgbClr val="2B91AF"/>
              </a:solidFill>
              <a:latin typeface="Cascadia Mono" panose="020B0609020000020004" pitchFamily="49" charset="0"/>
            </a:endParaRPr>
          </a:p>
          <a:p>
            <a:r>
              <a:rPr lang="en-NL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IButton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CreateButton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();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ICheckbox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CreateCheckbox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();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ITable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CreateTable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();</a:t>
            </a:r>
          </a:p>
          <a:p>
            <a:r>
              <a:rPr lang="en-NL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  <a:endParaRPr lang="en-NL" sz="1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0E21421-4C3C-7944-1991-72444C1B46C5}"/>
              </a:ext>
            </a:extLst>
          </p:cNvPr>
          <p:cNvSpPr txBox="1"/>
          <p:nvPr/>
        </p:nvSpPr>
        <p:spPr>
          <a:xfrm>
            <a:off x="1024468" y="4434804"/>
            <a:ext cx="609600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internal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class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WindowsFactory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: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IUIFactory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NL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{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IButton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CreateButton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()</a:t>
            </a:r>
          </a:p>
          <a:p>
            <a:r>
              <a:rPr lang="en-NL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 {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return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new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WindowsButton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();</a:t>
            </a:r>
          </a:p>
          <a:p>
            <a:r>
              <a:rPr lang="en-NL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 }</a:t>
            </a:r>
            <a:endParaRPr lang="en-NL" sz="14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E821B14-18A9-98B5-505A-75CDF8423D4E}"/>
              </a:ext>
            </a:extLst>
          </p:cNvPr>
          <p:cNvSpPr txBox="1"/>
          <p:nvPr/>
        </p:nvSpPr>
        <p:spPr>
          <a:xfrm>
            <a:off x="6160821" y="4434803"/>
            <a:ext cx="609600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internal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class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MacOSFactory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: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IUIFactory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NL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{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IButton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CreateButton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()</a:t>
            </a:r>
          </a:p>
          <a:p>
            <a:r>
              <a:rPr lang="en-NL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{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return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new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MacOSButton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();</a:t>
            </a:r>
          </a:p>
          <a:p>
            <a:r>
              <a:rPr lang="en-NL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}</a:t>
            </a:r>
            <a:endParaRPr lang="en-NL" sz="1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34D80C8-4FBA-B181-A4A6-2D8649A84B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3" t="20159" r="5593" b="45750"/>
          <a:stretch/>
        </p:blipFill>
        <p:spPr>
          <a:xfrm>
            <a:off x="5160261" y="1835143"/>
            <a:ext cx="6803140" cy="1730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4475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804A524-A44C-990B-79BC-CFF80A68C810}"/>
              </a:ext>
            </a:extLst>
          </p:cNvPr>
          <p:cNvSpPr txBox="1"/>
          <p:nvPr/>
        </p:nvSpPr>
        <p:spPr>
          <a:xfrm>
            <a:off x="1498333" y="4434855"/>
            <a:ext cx="6096000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internal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class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WindowsButton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: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IButton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NL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{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void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Render()</a:t>
            </a:r>
          </a:p>
          <a:p>
            <a:r>
              <a:rPr lang="en-NL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 {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Console.WriteLine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400" dirty="0">
                <a:solidFill>
                  <a:srgbClr val="A31515"/>
                </a:solidFill>
                <a:latin typeface="Cascadia Mono" panose="020B0609020000020004" pitchFamily="49" charset="0"/>
              </a:rPr>
              <a:t>"Rendering Windows button"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en-NL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 }</a:t>
            </a:r>
          </a:p>
          <a:p>
            <a:r>
              <a:rPr lang="en-NL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}</a:t>
            </a:r>
            <a:endParaRPr lang="en-NL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212FB6-55C6-4EEA-35BD-2FF55AB33EBD}"/>
              </a:ext>
            </a:extLst>
          </p:cNvPr>
          <p:cNvSpPr txBox="1"/>
          <p:nvPr/>
        </p:nvSpPr>
        <p:spPr>
          <a:xfrm>
            <a:off x="1379801" y="2834417"/>
            <a:ext cx="6214532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internal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class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MacOSButton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: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IButton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NL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{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void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Render()</a:t>
            </a:r>
          </a:p>
          <a:p>
            <a:r>
              <a:rPr lang="en-NL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 {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Console.WriteLine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400" dirty="0">
                <a:solidFill>
                  <a:srgbClr val="A31515"/>
                </a:solidFill>
                <a:latin typeface="Cascadia Mono" panose="020B0609020000020004" pitchFamily="49" charset="0"/>
              </a:rPr>
              <a:t>"Rendering MacOS button"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en-NL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 }</a:t>
            </a:r>
          </a:p>
          <a:p>
            <a:r>
              <a:rPr lang="en-NL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}</a:t>
            </a:r>
            <a:endParaRPr lang="en-NL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633A38-619E-29F2-09AF-AE8371004E9C}"/>
              </a:ext>
            </a:extLst>
          </p:cNvPr>
          <p:cNvSpPr txBox="1"/>
          <p:nvPr/>
        </p:nvSpPr>
        <p:spPr>
          <a:xfrm>
            <a:off x="1498333" y="1529979"/>
            <a:ext cx="621453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internal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interface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IButton</a:t>
            </a:r>
            <a:endParaRPr lang="en-US" sz="1400" dirty="0">
              <a:solidFill>
                <a:srgbClr val="2B91AF"/>
              </a:solidFill>
              <a:latin typeface="Cascadia Mono" panose="020B0609020000020004" pitchFamily="49" charset="0"/>
            </a:endParaRPr>
          </a:p>
          <a:p>
            <a:r>
              <a:rPr lang="en-NL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{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void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Render();</a:t>
            </a:r>
          </a:p>
          <a:p>
            <a:r>
              <a:rPr lang="en-NL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}</a:t>
            </a:r>
            <a:endParaRPr lang="en-NL" sz="14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ED271DB-FD54-36A9-19B2-4C68B872B5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193" t="37745" r="33371"/>
          <a:stretch/>
        </p:blipFill>
        <p:spPr>
          <a:xfrm>
            <a:off x="7744700" y="829733"/>
            <a:ext cx="3859044" cy="4792134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9909A0C7-0A67-AE8A-CB80-0FF9896999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63023" y="346550"/>
            <a:ext cx="10018713" cy="598651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Opzetten</a:t>
            </a:r>
            <a:r>
              <a:rPr lang="en-US" dirty="0"/>
              <a:t> Concrete </a:t>
            </a:r>
            <a:r>
              <a:rPr lang="en-US" dirty="0" err="1"/>
              <a:t>Producten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9354230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C171DF6-E5CF-1960-E36E-21C308DBB33C}"/>
              </a:ext>
            </a:extLst>
          </p:cNvPr>
          <p:cNvSpPr txBox="1"/>
          <p:nvPr/>
        </p:nvSpPr>
        <p:spPr>
          <a:xfrm>
            <a:off x="1643113" y="1372263"/>
            <a:ext cx="5486400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String Platform = </a:t>
            </a:r>
            <a:r>
              <a:rPr lang="en-US" sz="1400" dirty="0">
                <a:solidFill>
                  <a:srgbClr val="A31515"/>
                </a:solidFill>
                <a:latin typeface="Cascadia Mono" panose="020B0609020000020004" pitchFamily="49" charset="0"/>
              </a:rPr>
              <a:t>"Windows"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endParaRPr lang="en-NL" sz="1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IUIFactory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factory;</a:t>
            </a:r>
          </a:p>
          <a:p>
            <a:endParaRPr lang="en-NL" sz="1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switch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(Platform)</a:t>
            </a:r>
          </a:p>
          <a:p>
            <a:r>
              <a:rPr lang="en-NL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case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A31515"/>
                </a:solidFill>
                <a:latin typeface="Cascadia Mono" panose="020B0609020000020004" pitchFamily="49" charset="0"/>
              </a:rPr>
              <a:t>"Windows"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: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factory =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new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WindowsFactory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();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break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case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A31515"/>
                </a:solidFill>
                <a:latin typeface="Cascadia Mono" panose="020B0609020000020004" pitchFamily="49" charset="0"/>
              </a:rPr>
              <a:t>"MacOS"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: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factory =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new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MacOSFactory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();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break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case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A31515"/>
                </a:solidFill>
                <a:latin typeface="Cascadia Mono" panose="020B0609020000020004" pitchFamily="49" charset="0"/>
              </a:rPr>
              <a:t>"Linux"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: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factory =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new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LinuxFactory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();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break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default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: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factory =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new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WindowsFactory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();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break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r>
              <a:rPr lang="en-NL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</a:p>
          <a:p>
            <a:endParaRPr lang="en-NL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04438B-D096-7FA1-4B02-5634486E53C3}"/>
              </a:ext>
            </a:extLst>
          </p:cNvPr>
          <p:cNvSpPr txBox="1"/>
          <p:nvPr/>
        </p:nvSpPr>
        <p:spPr>
          <a:xfrm>
            <a:off x="6197600" y="3297184"/>
            <a:ext cx="6096000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NL" sz="1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IButton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button =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factory.CreateButton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();</a:t>
            </a:r>
          </a:p>
          <a:p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ICheckbox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checkbox =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factory.CreateCheckbox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();</a:t>
            </a:r>
          </a:p>
          <a:p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ITable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table =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factory.CreateTable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();</a:t>
            </a:r>
          </a:p>
          <a:p>
            <a:endParaRPr lang="en-NL" sz="1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button.Render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();</a:t>
            </a:r>
          </a:p>
          <a:p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checkbox.Render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();</a:t>
            </a:r>
          </a:p>
          <a:p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table.Render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();</a:t>
            </a:r>
            <a:endParaRPr lang="en-NL" sz="1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C5B794F-D971-D21F-24CB-2437271BC1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2860" y="1166126"/>
            <a:ext cx="4538313" cy="1361493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782766F1-AF07-D90C-02E7-A3CE81691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63023" y="346550"/>
            <a:ext cx="10018713" cy="598651"/>
          </a:xfrm>
        </p:spPr>
        <p:txBody>
          <a:bodyPr>
            <a:normAutofit fontScale="90000"/>
          </a:bodyPr>
          <a:lstStyle/>
          <a:p>
            <a:r>
              <a:rPr lang="en-US" dirty="0"/>
              <a:t>Running the code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4783445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7428FF-95B0-2397-A4D5-9ED294005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1742" y="648930"/>
            <a:ext cx="3461281" cy="33473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/>
              <a:t>Sequence Diagram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74D9DC-A444-F402-CB48-E92D51BAE8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7683" y="1011765"/>
            <a:ext cx="5982511" cy="4546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0674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484703-75AC-9363-F8EA-418ADA0745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sz="3200" dirty="0"/>
              <a:t>Verschil tussen </a:t>
            </a:r>
            <a:r>
              <a:rPr lang="nl-NL" sz="3200" b="1" dirty="0" err="1"/>
              <a:t>Factory</a:t>
            </a:r>
            <a:r>
              <a:rPr lang="nl-NL" sz="3200" b="1" dirty="0"/>
              <a:t> Methode</a:t>
            </a:r>
            <a:r>
              <a:rPr lang="nl-NL" sz="3200" dirty="0"/>
              <a:t> en </a:t>
            </a:r>
            <a:r>
              <a:rPr lang="nl-NL" sz="3200" b="1" dirty="0" err="1"/>
              <a:t>Factory</a:t>
            </a:r>
            <a:r>
              <a:rPr lang="nl-NL" sz="3200" b="1" dirty="0"/>
              <a:t> Abstract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ED5E67-0820-CCF4-3D79-F849497216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2171699"/>
            <a:ext cx="10018713" cy="3124201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nl-NL" sz="1800" dirty="0">
                <a:solidFill>
                  <a:srgbClr val="202124"/>
                </a:solidFill>
                <a:latin typeface="inherit"/>
              </a:rPr>
              <a:t>F</a:t>
            </a:r>
            <a:r>
              <a:rPr lang="en-NL" sz="1800" dirty="0" err="1">
                <a:solidFill>
                  <a:srgbClr val="202124"/>
                </a:solidFill>
                <a:latin typeface="inherit"/>
              </a:rPr>
              <a:t>actory</a:t>
            </a:r>
            <a:r>
              <a:rPr lang="en-NL" sz="1800" dirty="0">
                <a:solidFill>
                  <a:srgbClr val="202124"/>
                </a:solidFill>
                <a:latin typeface="inherit"/>
              </a:rPr>
              <a:t> method 1 type object</a:t>
            </a:r>
            <a:endParaRPr lang="en-US" sz="1800" dirty="0">
              <a:solidFill>
                <a:srgbClr val="202124"/>
              </a:solidFill>
              <a:latin typeface="inherit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NL" sz="1800" dirty="0">
              <a:solidFill>
                <a:srgbClr val="202124"/>
              </a:solidFill>
              <a:latin typeface="inherit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nl-NL" sz="1800" dirty="0">
                <a:solidFill>
                  <a:srgbClr val="202124"/>
                </a:solidFill>
                <a:latin typeface="inherit"/>
              </a:rPr>
              <a:t>A</a:t>
            </a:r>
            <a:r>
              <a:rPr lang="en-NL" sz="1800" dirty="0" err="1">
                <a:solidFill>
                  <a:srgbClr val="202124"/>
                </a:solidFill>
                <a:latin typeface="inherit"/>
              </a:rPr>
              <a:t>bstract</a:t>
            </a:r>
            <a:r>
              <a:rPr lang="en-NL" sz="1800" dirty="0">
                <a:solidFill>
                  <a:srgbClr val="202124"/>
                </a:solidFill>
                <a:latin typeface="inherit"/>
              </a:rPr>
              <a:t> factory </a:t>
            </a:r>
            <a:r>
              <a:rPr lang="en-NL" sz="1800" dirty="0" err="1">
                <a:solidFill>
                  <a:srgbClr val="202124"/>
                </a:solidFill>
                <a:latin typeface="inherit"/>
              </a:rPr>
              <a:t>een</a:t>
            </a:r>
            <a:r>
              <a:rPr lang="en-NL" sz="1800" dirty="0">
                <a:solidFill>
                  <a:srgbClr val="202124"/>
                </a:solidFill>
                <a:latin typeface="inherit"/>
              </a:rPr>
              <a:t> </a:t>
            </a:r>
            <a:r>
              <a:rPr lang="en-NL" sz="1800" dirty="0" err="1">
                <a:solidFill>
                  <a:srgbClr val="202124"/>
                </a:solidFill>
                <a:latin typeface="inherit"/>
              </a:rPr>
              <a:t>familie</a:t>
            </a:r>
            <a:r>
              <a:rPr lang="en-NL" sz="1800" dirty="0">
                <a:solidFill>
                  <a:srgbClr val="202124"/>
                </a:solidFill>
                <a:latin typeface="inherit"/>
              </a:rPr>
              <a:t> van </a:t>
            </a:r>
            <a:r>
              <a:rPr lang="en-NL" sz="1800" dirty="0" err="1">
                <a:solidFill>
                  <a:srgbClr val="202124"/>
                </a:solidFill>
                <a:latin typeface="inherit"/>
              </a:rPr>
              <a:t>objecten</a:t>
            </a:r>
            <a:endParaRPr lang="nl-NL" sz="1800" dirty="0">
              <a:solidFill>
                <a:srgbClr val="202124"/>
              </a:solidFill>
              <a:latin typeface="inherit"/>
            </a:endParaRPr>
          </a:p>
        </p:txBody>
      </p:sp>
    </p:spTree>
    <p:extLst>
      <p:ext uri="{BB962C8B-B14F-4D97-AF65-F5344CB8AC3E}">
        <p14:creationId xmlns:p14="http://schemas.microsoft.com/office/powerpoint/2010/main" val="7708396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BA38B1ED-E269-1F25-F442-1CB0026C89DE}"/>
              </a:ext>
            </a:extLst>
          </p:cNvPr>
          <p:cNvSpPr txBox="1"/>
          <p:nvPr/>
        </p:nvSpPr>
        <p:spPr>
          <a:xfrm>
            <a:off x="1553498" y="894736"/>
            <a:ext cx="10558116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nl-NL" altLang="en-NL" sz="2800" b="1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Voordelen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altLang="en-NL" dirty="0">
                <a:solidFill>
                  <a:srgbClr val="202124"/>
                </a:solidFill>
                <a:latin typeface="inherit"/>
              </a:rPr>
              <a:t>P</a:t>
            </a:r>
            <a:r>
              <a:rPr lang="en-NL" altLang="en-NL" dirty="0" err="1">
                <a:solidFill>
                  <a:srgbClr val="202124"/>
                </a:solidFill>
                <a:latin typeface="inherit"/>
              </a:rPr>
              <a:t>roducten</a:t>
            </a:r>
            <a:r>
              <a:rPr lang="en-NL" altLang="en-NL" dirty="0">
                <a:solidFill>
                  <a:srgbClr val="202124"/>
                </a:solidFill>
                <a:latin typeface="inherit"/>
              </a:rPr>
              <a:t> </a:t>
            </a:r>
            <a:r>
              <a:rPr lang="en-NL" altLang="en-NL" dirty="0" err="1">
                <a:solidFill>
                  <a:srgbClr val="202124"/>
                </a:solidFill>
                <a:latin typeface="inherit"/>
              </a:rPr>
              <a:t>uit</a:t>
            </a:r>
            <a:r>
              <a:rPr lang="en-NL" altLang="en-NL" dirty="0">
                <a:solidFill>
                  <a:srgbClr val="202124"/>
                </a:solidFill>
                <a:latin typeface="inherit"/>
              </a:rPr>
              <a:t> </a:t>
            </a:r>
            <a:r>
              <a:rPr lang="en-NL" altLang="en-NL" dirty="0" err="1">
                <a:solidFill>
                  <a:srgbClr val="202124"/>
                </a:solidFill>
                <a:latin typeface="inherit"/>
              </a:rPr>
              <a:t>een</a:t>
            </a:r>
            <a:r>
              <a:rPr lang="en-NL" altLang="en-NL" dirty="0">
                <a:solidFill>
                  <a:srgbClr val="202124"/>
                </a:solidFill>
                <a:latin typeface="inherit"/>
              </a:rPr>
              <a:t> </a:t>
            </a:r>
            <a:r>
              <a:rPr lang="en-NL" altLang="en-NL" dirty="0" err="1">
                <a:solidFill>
                  <a:srgbClr val="202124"/>
                </a:solidFill>
                <a:latin typeface="inherit"/>
              </a:rPr>
              <a:t>fabriek</a:t>
            </a:r>
            <a:r>
              <a:rPr lang="en-NL" altLang="en-NL" dirty="0">
                <a:solidFill>
                  <a:srgbClr val="202124"/>
                </a:solidFill>
                <a:latin typeface="inherit"/>
              </a:rPr>
              <a:t> </a:t>
            </a:r>
            <a:r>
              <a:rPr lang="en-NL" altLang="en-NL" dirty="0" err="1">
                <a:solidFill>
                  <a:srgbClr val="202124"/>
                </a:solidFill>
                <a:latin typeface="inherit"/>
              </a:rPr>
              <a:t>zijn</a:t>
            </a:r>
            <a:r>
              <a:rPr lang="en-NL" altLang="en-NL" dirty="0">
                <a:solidFill>
                  <a:srgbClr val="202124"/>
                </a:solidFill>
                <a:latin typeface="inherit"/>
              </a:rPr>
              <a:t> compatible</a:t>
            </a:r>
            <a:r>
              <a:rPr lang="nl-NL" altLang="en-NL" dirty="0">
                <a:solidFill>
                  <a:srgbClr val="202124"/>
                </a:solidFill>
                <a:latin typeface="inherit"/>
              </a:rPr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NL" altLang="en-NL" dirty="0">
              <a:solidFill>
                <a:srgbClr val="202124"/>
              </a:solidFill>
              <a:latin typeface="inheri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altLang="en-NL" dirty="0">
                <a:solidFill>
                  <a:srgbClr val="202124"/>
                </a:solidFill>
                <a:latin typeface="inherit"/>
              </a:rPr>
              <a:t>Je vermijdt een nauwe koppeling tussen concrete producten en code.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NL" altLang="en-NL" dirty="0">
              <a:solidFill>
                <a:srgbClr val="202124"/>
              </a:solidFill>
              <a:latin typeface="inheri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L" altLang="en-NL" dirty="0" err="1">
                <a:solidFill>
                  <a:srgbClr val="202124"/>
                </a:solidFill>
                <a:latin typeface="inherit"/>
              </a:rPr>
              <a:t>Configuratie</a:t>
            </a:r>
            <a:r>
              <a:rPr lang="nl-NL" altLang="en-NL" dirty="0">
                <a:solidFill>
                  <a:srgbClr val="202124"/>
                </a:solidFill>
                <a:latin typeface="inherit"/>
              </a:rPr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NL" altLang="en-NL" dirty="0">
              <a:solidFill>
                <a:srgbClr val="202124"/>
              </a:solidFill>
              <a:latin typeface="inheri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altLang="en-NL" dirty="0">
                <a:solidFill>
                  <a:srgbClr val="202124"/>
                </a:solidFill>
                <a:latin typeface="inherit"/>
              </a:rPr>
              <a:t>T</a:t>
            </a:r>
            <a:r>
              <a:rPr lang="en-NL" altLang="en-NL" dirty="0" err="1">
                <a:solidFill>
                  <a:srgbClr val="202124"/>
                </a:solidFill>
                <a:latin typeface="inherit"/>
              </a:rPr>
              <a:t>oevegen</a:t>
            </a:r>
            <a:r>
              <a:rPr lang="en-NL" altLang="en-NL" dirty="0">
                <a:solidFill>
                  <a:srgbClr val="202124"/>
                </a:solidFill>
                <a:latin typeface="inherit"/>
              </a:rPr>
              <a:t> van </a:t>
            </a:r>
            <a:r>
              <a:rPr lang="en-NL" altLang="en-NL" dirty="0" err="1">
                <a:solidFill>
                  <a:srgbClr val="202124"/>
                </a:solidFill>
                <a:latin typeface="inherit"/>
              </a:rPr>
              <a:t>nieuwe</a:t>
            </a:r>
            <a:r>
              <a:rPr lang="en-NL" altLang="en-NL" dirty="0">
                <a:solidFill>
                  <a:srgbClr val="202124"/>
                </a:solidFill>
                <a:latin typeface="inherit"/>
              </a:rPr>
              <a:t> ‘families’</a:t>
            </a:r>
            <a:r>
              <a:rPr lang="nl-NL" altLang="en-NL" dirty="0">
                <a:solidFill>
                  <a:srgbClr val="202124"/>
                </a:solidFill>
                <a:latin typeface="inherit"/>
              </a:rPr>
              <a:t>. </a:t>
            </a:r>
            <a:br>
              <a:rPr kumimoji="0" lang="nl-NL" altLang="en-NL" sz="1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</a:br>
            <a:endParaRPr kumimoji="0" lang="nl-NL" altLang="en-NL" sz="1800" b="0" i="0" u="none" strike="noStrike" cap="none" normalizeH="0" baseline="0" dirty="0">
              <a:ln>
                <a:noFill/>
              </a:ln>
              <a:solidFill>
                <a:srgbClr val="202124"/>
              </a:solidFill>
              <a:effectLst/>
              <a:latin typeface="inherit"/>
            </a:endParaRPr>
          </a:p>
          <a:p>
            <a:r>
              <a:rPr lang="nl-NL" altLang="en-NL" sz="2800" b="1" dirty="0">
                <a:solidFill>
                  <a:srgbClr val="202124"/>
                </a:solidFill>
                <a:latin typeface="inherit"/>
              </a:rPr>
              <a:t>Nadelen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altLang="en-NL" dirty="0">
                <a:solidFill>
                  <a:srgbClr val="202124"/>
                </a:solidFill>
                <a:latin typeface="inherit"/>
              </a:rPr>
              <a:t>T</a:t>
            </a:r>
            <a:r>
              <a:rPr lang="en-NL" altLang="en-NL" dirty="0" err="1">
                <a:solidFill>
                  <a:srgbClr val="202124"/>
                </a:solidFill>
                <a:latin typeface="inherit"/>
              </a:rPr>
              <a:t>oename</a:t>
            </a:r>
            <a:r>
              <a:rPr lang="en-NL" altLang="en-NL" dirty="0">
                <a:solidFill>
                  <a:srgbClr val="202124"/>
                </a:solidFill>
                <a:latin typeface="inherit"/>
              </a:rPr>
              <a:t> </a:t>
            </a:r>
            <a:r>
              <a:rPr lang="en-NL" altLang="en-NL" dirty="0" err="1">
                <a:solidFill>
                  <a:srgbClr val="202124"/>
                </a:solidFill>
                <a:latin typeface="inherit"/>
              </a:rPr>
              <a:t>complexiteit</a:t>
            </a:r>
            <a:r>
              <a:rPr lang="nl-NL" altLang="en-NL" dirty="0">
                <a:solidFill>
                  <a:srgbClr val="202124"/>
                </a:solidFill>
                <a:latin typeface="inherit"/>
              </a:rPr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NL" altLang="en-NL" dirty="0">
              <a:solidFill>
                <a:srgbClr val="202124"/>
              </a:solidFill>
              <a:latin typeface="inheri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altLang="en-NL" dirty="0">
                <a:solidFill>
                  <a:srgbClr val="202124"/>
                </a:solidFill>
                <a:latin typeface="inherit"/>
              </a:rPr>
              <a:t>M</a:t>
            </a:r>
            <a:r>
              <a:rPr lang="en-NL" altLang="en-NL" dirty="0" err="1">
                <a:solidFill>
                  <a:srgbClr val="202124"/>
                </a:solidFill>
                <a:latin typeface="inherit"/>
              </a:rPr>
              <a:t>oeilijk</a:t>
            </a:r>
            <a:r>
              <a:rPr lang="en-NL" altLang="en-NL" dirty="0">
                <a:solidFill>
                  <a:srgbClr val="202124"/>
                </a:solidFill>
                <a:latin typeface="inherit"/>
              </a:rPr>
              <a:t> </a:t>
            </a:r>
            <a:r>
              <a:rPr lang="en-NL" altLang="en-NL" dirty="0" err="1">
                <a:solidFill>
                  <a:srgbClr val="202124"/>
                </a:solidFill>
                <a:latin typeface="inherit"/>
              </a:rPr>
              <a:t>aan</a:t>
            </a:r>
            <a:r>
              <a:rPr lang="en-NL" altLang="en-NL" dirty="0">
                <a:solidFill>
                  <a:srgbClr val="202124"/>
                </a:solidFill>
                <a:latin typeface="inherit"/>
              </a:rPr>
              <a:t> </a:t>
            </a:r>
            <a:r>
              <a:rPr lang="en-NL" altLang="en-NL" dirty="0" err="1">
                <a:solidFill>
                  <a:srgbClr val="202124"/>
                </a:solidFill>
                <a:latin typeface="inherit"/>
              </a:rPr>
              <a:t>te</a:t>
            </a:r>
            <a:r>
              <a:rPr lang="en-NL" altLang="en-NL" dirty="0">
                <a:solidFill>
                  <a:srgbClr val="202124"/>
                </a:solidFill>
                <a:latin typeface="inherit"/>
              </a:rPr>
              <a:t> </a:t>
            </a:r>
            <a:r>
              <a:rPr lang="en-NL" altLang="en-NL" dirty="0" err="1">
                <a:solidFill>
                  <a:srgbClr val="202124"/>
                </a:solidFill>
                <a:latin typeface="inherit"/>
              </a:rPr>
              <a:t>passen</a:t>
            </a:r>
            <a:r>
              <a:rPr lang="en-NL" altLang="en-NL" dirty="0">
                <a:solidFill>
                  <a:srgbClr val="202124"/>
                </a:solidFill>
                <a:latin typeface="inherit"/>
              </a:rPr>
              <a:t> </a:t>
            </a:r>
            <a:r>
              <a:rPr lang="en-NL" altLang="en-NL" dirty="0" err="1">
                <a:solidFill>
                  <a:srgbClr val="202124"/>
                </a:solidFill>
                <a:latin typeface="inherit"/>
              </a:rPr>
              <a:t>fabriek</a:t>
            </a:r>
            <a:r>
              <a:rPr lang="en-NL" altLang="en-NL" dirty="0">
                <a:solidFill>
                  <a:srgbClr val="202124"/>
                </a:solidFill>
                <a:latin typeface="inherit"/>
              </a:rPr>
              <a:t>.</a:t>
            </a:r>
            <a:endParaRPr lang="en-US" altLang="en-NL" dirty="0">
              <a:solidFill>
                <a:srgbClr val="202124"/>
              </a:solidFill>
              <a:latin typeface="inheri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NL" altLang="en-NL" dirty="0">
              <a:solidFill>
                <a:srgbClr val="202124"/>
              </a:solidFill>
              <a:latin typeface="inheri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altLang="en-NL" dirty="0">
                <a:solidFill>
                  <a:srgbClr val="202124"/>
                </a:solidFill>
                <a:latin typeface="inherit"/>
              </a:rPr>
              <a:t>N</a:t>
            </a:r>
            <a:r>
              <a:rPr lang="en-NL" altLang="en-NL" dirty="0" err="1">
                <a:solidFill>
                  <a:srgbClr val="202124"/>
                </a:solidFill>
                <a:latin typeface="inherit"/>
              </a:rPr>
              <a:t>iet</a:t>
            </a:r>
            <a:r>
              <a:rPr lang="en-NL" altLang="en-NL" dirty="0">
                <a:solidFill>
                  <a:srgbClr val="202124"/>
                </a:solidFill>
                <a:latin typeface="inherit"/>
              </a:rPr>
              <a:t> </a:t>
            </a:r>
            <a:r>
              <a:rPr lang="en-NL" altLang="en-NL" dirty="0" err="1">
                <a:solidFill>
                  <a:srgbClr val="202124"/>
                </a:solidFill>
                <a:latin typeface="inherit"/>
              </a:rPr>
              <a:t>noodzakelijk</a:t>
            </a:r>
            <a:r>
              <a:rPr lang="en-NL" altLang="en-NL" dirty="0">
                <a:solidFill>
                  <a:srgbClr val="202124"/>
                </a:solidFill>
                <a:latin typeface="inherit"/>
              </a:rPr>
              <a:t> </a:t>
            </a:r>
            <a:r>
              <a:rPr lang="en-NL" altLang="en-NL" dirty="0" err="1">
                <a:solidFill>
                  <a:srgbClr val="202124"/>
                </a:solidFill>
                <a:latin typeface="inherit"/>
              </a:rPr>
              <a:t>bij</a:t>
            </a:r>
            <a:r>
              <a:rPr lang="en-NL" altLang="en-NL" dirty="0">
                <a:solidFill>
                  <a:srgbClr val="202124"/>
                </a:solidFill>
                <a:latin typeface="inherit"/>
              </a:rPr>
              <a:t> </a:t>
            </a:r>
            <a:r>
              <a:rPr lang="en-NL" altLang="en-NL" dirty="0" err="1">
                <a:solidFill>
                  <a:srgbClr val="202124"/>
                </a:solidFill>
                <a:latin typeface="inherit"/>
              </a:rPr>
              <a:t>lage</a:t>
            </a:r>
            <a:r>
              <a:rPr lang="en-NL" altLang="en-NL" dirty="0">
                <a:solidFill>
                  <a:srgbClr val="202124"/>
                </a:solidFill>
                <a:latin typeface="inherit"/>
              </a:rPr>
              <a:t> </a:t>
            </a:r>
            <a:r>
              <a:rPr lang="en-NL" altLang="en-NL" dirty="0" err="1">
                <a:solidFill>
                  <a:srgbClr val="202124"/>
                </a:solidFill>
                <a:latin typeface="inherit"/>
              </a:rPr>
              <a:t>complexiteit</a:t>
            </a:r>
            <a:r>
              <a:rPr kumimoji="0" lang="en-NL" altLang="en-NL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  <a:endParaRPr kumimoji="0" lang="nl-NL" altLang="en-NL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76512270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0FF3E6A9FE885478F2CCD3C5F2BFD1E" ma:contentTypeVersion="7" ma:contentTypeDescription="Create a new document." ma:contentTypeScope="" ma:versionID="9a0c9a194478f01fc0b69eba1914324e">
  <xsd:schema xmlns:xsd="http://www.w3.org/2001/XMLSchema" xmlns:xs="http://www.w3.org/2001/XMLSchema" xmlns:p="http://schemas.microsoft.com/office/2006/metadata/properties" xmlns:ns3="3557b5ff-5fba-4244-b57e-50d369e91852" xmlns:ns4="141b9201-3e03-4fb3-b89a-00218ea2a8ba" targetNamespace="http://schemas.microsoft.com/office/2006/metadata/properties" ma:root="true" ma:fieldsID="ac7fef36de2d881cf280c3cad2d80b12" ns3:_="" ns4:_="">
    <xsd:import namespace="3557b5ff-5fba-4244-b57e-50d369e91852"/>
    <xsd:import namespace="141b9201-3e03-4fb3-b89a-00218ea2a8ba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_activity" minOccurs="0"/>
                <xsd:element ref="ns4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557b5ff-5fba-4244-b57e-50d369e9185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41b9201-3e03-4fb3-b89a-00218ea2a8b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_activity" ma:index="13" nillable="true" ma:displayName="_activity" ma:hidden="true" ma:internalName="_activity">
      <xsd:simpleType>
        <xsd:restriction base="dms:Note"/>
      </xsd:simpleType>
    </xsd:element>
    <xsd:element name="MediaServiceObjectDetectorVersions" ma:index="1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141b9201-3e03-4fb3-b89a-00218ea2a8ba" xsi:nil="true"/>
  </documentManagement>
</p:properties>
</file>

<file path=customXml/itemProps1.xml><?xml version="1.0" encoding="utf-8"?>
<ds:datastoreItem xmlns:ds="http://schemas.openxmlformats.org/officeDocument/2006/customXml" ds:itemID="{22D1BABE-56DC-45E4-85F0-FC139509888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0795317-0BC9-48C4-B959-35F9309D44BA}">
  <ds:schemaRefs>
    <ds:schemaRef ds:uri="141b9201-3e03-4fb3-b89a-00218ea2a8ba"/>
    <ds:schemaRef ds:uri="3557b5ff-5fba-4244-b57e-50d369e91852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3554DCFE-5A0A-45BD-A158-44ACCEBE8029}">
  <ds:schemaRefs>
    <ds:schemaRef ds:uri="http://schemas.openxmlformats.org/package/2006/metadata/core-properties"/>
    <ds:schemaRef ds:uri="http://purl.org/dc/terms/"/>
    <ds:schemaRef ds:uri="http://schemas.microsoft.com/office/2006/metadata/properties"/>
    <ds:schemaRef ds:uri="141b9201-3e03-4fb3-b89a-00218ea2a8ba"/>
    <ds:schemaRef ds:uri="http://www.w3.org/XML/1998/namespace"/>
    <ds:schemaRef ds:uri="3557b5ff-5fba-4244-b57e-50d369e91852"/>
    <ds:schemaRef ds:uri="http://purl.org/dc/dcmitype/"/>
    <ds:schemaRef ds:uri="http://schemas.microsoft.com/office/2006/documentManagement/types"/>
    <ds:schemaRef ds:uri="http://purl.org/dc/elements/1.1/"/>
    <ds:schemaRef ds:uri="http://schemas.microsoft.com/office/infopath/2007/PartnerControls"/>
  </ds:schemaRefs>
</ds:datastoreItem>
</file>

<file path=docMetadata/LabelInfo.xml><?xml version="1.0" encoding="utf-8"?>
<clbl:labelList xmlns:clbl="http://schemas.microsoft.com/office/2020/mipLabelMetadata">
  <clbl:label id="{e36377b7-70c4-4493-a338-095918d327e9}" enabled="0" method="" siteId="{e36377b7-70c4-4493-a338-095918d327e9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335</Words>
  <Application>Microsoft Office PowerPoint</Application>
  <PresentationFormat>Widescreen</PresentationFormat>
  <Paragraphs>103</Paragraphs>
  <Slides>9</Slides>
  <Notes>7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Arial</vt:lpstr>
      <vt:lpstr>Calibri</vt:lpstr>
      <vt:lpstr>Cascadia Mono</vt:lpstr>
      <vt:lpstr>Corbel</vt:lpstr>
      <vt:lpstr>inherit</vt:lpstr>
      <vt:lpstr>Söhne</vt:lpstr>
      <vt:lpstr>Parallax</vt:lpstr>
      <vt:lpstr>Abstract Factory</vt:lpstr>
      <vt:lpstr>Wat is het?</vt:lpstr>
      <vt:lpstr>Klassendiagram</vt:lpstr>
      <vt:lpstr>Opzetten van de Factory’s</vt:lpstr>
      <vt:lpstr>Opzetten Concrete Producten</vt:lpstr>
      <vt:lpstr>Running the code</vt:lpstr>
      <vt:lpstr>Sequence Diagram</vt:lpstr>
      <vt:lpstr>Verschil tussen Factory Methode en Factory Abstract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Twan Kloek</dc:creator>
  <cp:lastModifiedBy>Twan Kloek (student)</cp:lastModifiedBy>
  <cp:revision>2</cp:revision>
  <dcterms:created xsi:type="dcterms:W3CDTF">2023-09-24T11:34:48Z</dcterms:created>
  <dcterms:modified xsi:type="dcterms:W3CDTF">2023-09-29T11:55:18Z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0x010100A0FF3E6A9FE885478F2CCD3C5F2BFD1E</vt:lpwstr>
  </property>
</Properties>
</file>